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4" r:id="rId19"/>
    <p:sldId id="275" r:id="rId20"/>
    <p:sldId id="276" r:id="rId21"/>
    <p:sldId id="277" r:id="rId22"/>
    <p:sldId id="278" r:id="rId23"/>
    <p:sldId id="279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59" autoAdjust="0"/>
    <p:restoredTop sz="94660"/>
  </p:normalViewPr>
  <p:slideViewPr>
    <p:cSldViewPr snapToGrid="0">
      <p:cViewPr varScale="1">
        <p:scale>
          <a:sx n="70" d="100"/>
          <a:sy n="70" d="100"/>
        </p:scale>
        <p:origin x="365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4/7/2019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4/7/2019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4/7/2019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4/7/2019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4/7/2019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4/7/2019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437614" y="113370"/>
            <a:ext cx="9001462" cy="2387600"/>
          </a:xfrm>
        </p:spPr>
        <p:txBody>
          <a:bodyPr>
            <a:normAutofit/>
          </a:bodyPr>
          <a:lstStyle/>
          <a:p>
            <a:r>
              <a:rPr lang="es-MX" sz="6600" dirty="0" smtClean="0"/>
              <a:t> </a:t>
            </a:r>
            <a:r>
              <a:rPr lang="es-MX" sz="9600" dirty="0" smtClean="0"/>
              <a:t>internet </a:t>
            </a:r>
            <a:endParaRPr lang="es-MX" sz="6600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642565" y="2500970"/>
            <a:ext cx="9001462" cy="1655762"/>
          </a:xfrm>
        </p:spPr>
        <p:txBody>
          <a:bodyPr/>
          <a:lstStyle/>
          <a:p>
            <a:r>
              <a:rPr lang="es-MX" dirty="0" smtClean="0"/>
              <a:t>La herramienta de hoy.</a:t>
            </a:r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020687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3795" y="609601"/>
            <a:ext cx="1734812" cy="383628"/>
          </a:xfrm>
        </p:spPr>
        <p:txBody>
          <a:bodyPr>
            <a:noAutofit/>
          </a:bodyPr>
          <a:lstStyle/>
          <a:p>
            <a:r>
              <a:rPr lang="es-MX" dirty="0" smtClean="0">
                <a:solidFill>
                  <a:srgbClr val="FFFF00"/>
                </a:solidFill>
              </a:rPr>
              <a:t>2004</a:t>
            </a:r>
            <a:endParaRPr lang="es-MX" dirty="0">
              <a:solidFill>
                <a:srgbClr val="FFFF00"/>
              </a:solidFill>
            </a:endParaRPr>
          </a:p>
        </p:txBody>
      </p:sp>
      <p:sp>
        <p:nvSpPr>
          <p:cNvPr id="3" name="Marcador de texto 2"/>
          <p:cNvSpPr>
            <a:spLocks noGrp="1"/>
          </p:cNvSpPr>
          <p:nvPr>
            <p:ph type="body" sz="half" idx="2"/>
          </p:nvPr>
        </p:nvSpPr>
        <p:spPr>
          <a:xfrm>
            <a:off x="220717" y="993229"/>
            <a:ext cx="6306207" cy="4803777"/>
          </a:xfrm>
        </p:spPr>
        <p:txBody>
          <a:bodyPr/>
          <a:lstStyle/>
          <a:p>
            <a:pPr algn="just"/>
            <a:r>
              <a:rPr lang="es-MX" sz="2000" dirty="0" smtClean="0"/>
              <a:t>FACEBOOK </a:t>
            </a:r>
            <a:r>
              <a:rPr lang="es-MX" sz="3200" dirty="0" smtClean="0"/>
              <a:t> </a:t>
            </a:r>
            <a:r>
              <a:rPr lang="es-MX" sz="2400" dirty="0" smtClean="0"/>
              <a:t> era un sitio para estudiantes de la universidad de Harvard su propósito era diseñar un espacio en el que los alumnos de dicha universidad pudieran intercambiar una comunicación fluida y compartir contenido de una forma sencilla atreves de internet </a:t>
            </a:r>
            <a:endParaRPr lang="es-MX" sz="2400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7586" t="15409" r="27640" b="48384"/>
          <a:stretch/>
        </p:blipFill>
        <p:spPr>
          <a:xfrm>
            <a:off x="6731876" y="1213945"/>
            <a:ext cx="5108027" cy="4035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044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 flipH="1">
            <a:off x="346841" y="609601"/>
            <a:ext cx="566954" cy="147144"/>
          </a:xfrm>
        </p:spPr>
        <p:txBody>
          <a:bodyPr>
            <a:normAutofit fontScale="90000"/>
          </a:bodyPr>
          <a:lstStyle/>
          <a:p>
            <a:r>
              <a:rPr lang="es-MX" dirty="0" smtClean="0"/>
              <a:t>.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sz="half" idx="2"/>
          </p:nvPr>
        </p:nvSpPr>
        <p:spPr>
          <a:xfrm>
            <a:off x="346840" y="609601"/>
            <a:ext cx="6310633" cy="5187405"/>
          </a:xfrm>
        </p:spPr>
        <p:txBody>
          <a:bodyPr>
            <a:normAutofit/>
          </a:bodyPr>
          <a:lstStyle/>
          <a:p>
            <a:r>
              <a:rPr lang="es-MX" sz="2400" dirty="0" smtClean="0"/>
              <a:t>G MAIL </a:t>
            </a:r>
          </a:p>
          <a:p>
            <a:r>
              <a:rPr lang="es-MX" sz="2400" dirty="0" smtClean="0"/>
              <a:t>Es un servicio de correo electrónico con posibilidades POP  e IMAP gratuito proporcionado por la empresa estadunidense GOOGLE y que ha captado la atención de los medios de información por sus innovaciones tecnológicas </a:t>
            </a:r>
            <a:endParaRPr lang="es-MX" sz="2400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8989" t="10140" r="28992" b="37886"/>
          <a:stretch/>
        </p:blipFill>
        <p:spPr>
          <a:xfrm>
            <a:off x="6994358" y="1299410"/>
            <a:ext cx="4219074" cy="3801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874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45719" cy="3424859"/>
          </a:xfrm>
        </p:spPr>
        <p:txBody>
          <a:bodyPr/>
          <a:lstStyle/>
          <a:p>
            <a:r>
              <a:rPr lang="es-MX" dirty="0" smtClean="0"/>
              <a:t>.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sz="half" idx="2"/>
          </p:nvPr>
        </p:nvSpPr>
        <p:spPr>
          <a:xfrm>
            <a:off x="192506" y="256673"/>
            <a:ext cx="6031831" cy="6063915"/>
          </a:xfrm>
        </p:spPr>
        <p:txBody>
          <a:bodyPr>
            <a:normAutofit/>
          </a:bodyPr>
          <a:lstStyle/>
          <a:p>
            <a:r>
              <a:rPr lang="es-MX" sz="2400" dirty="0" smtClean="0"/>
              <a:t>BLOGGER </a:t>
            </a:r>
          </a:p>
          <a:p>
            <a:r>
              <a:rPr lang="es-MX" sz="2400" dirty="0" smtClean="0"/>
              <a:t>fue realizado añadido nuevas plantillas de diseño basadas En </a:t>
            </a:r>
            <a:r>
              <a:rPr lang="es-MX" sz="2400" dirty="0" err="1" smtClean="0"/>
              <a:t>css</a:t>
            </a:r>
            <a:r>
              <a:rPr lang="es-MX" sz="2400" dirty="0" smtClean="0"/>
              <a:t> archivaje  individual de publicaciones, comentarios y publicaciones por correo electrónico Después GOOGLE lanzaría una herramienta llamada BLOG THIS¡ en la barra de búsqueda de GOOGLE.</a:t>
            </a:r>
            <a:endParaRPr lang="es-MX" sz="2400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7273" t="11019" r="25812" b="30866"/>
          <a:stretch/>
        </p:blipFill>
        <p:spPr>
          <a:xfrm>
            <a:off x="6945626" y="1267326"/>
            <a:ext cx="4636168" cy="4251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49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88153" y="160421"/>
            <a:ext cx="1909616" cy="1138989"/>
          </a:xfrm>
        </p:spPr>
        <p:txBody>
          <a:bodyPr>
            <a:normAutofit/>
          </a:bodyPr>
          <a:lstStyle/>
          <a:p>
            <a:r>
              <a:rPr lang="es-MX" dirty="0" smtClean="0">
                <a:solidFill>
                  <a:srgbClr val="FFFF00"/>
                </a:solidFill>
              </a:rPr>
              <a:t>2005</a:t>
            </a:r>
            <a:endParaRPr lang="es-MX" dirty="0">
              <a:solidFill>
                <a:srgbClr val="FFFF00"/>
              </a:solidFill>
            </a:endParaRPr>
          </a:p>
        </p:txBody>
      </p:sp>
      <p:sp>
        <p:nvSpPr>
          <p:cNvPr id="3" name="Marcador de texto 2"/>
          <p:cNvSpPr>
            <a:spLocks noGrp="1"/>
          </p:cNvSpPr>
          <p:nvPr>
            <p:ph type="body" sz="half" idx="2"/>
          </p:nvPr>
        </p:nvSpPr>
        <p:spPr>
          <a:xfrm>
            <a:off x="288153" y="1042737"/>
            <a:ext cx="6000352" cy="5566610"/>
          </a:xfrm>
        </p:spPr>
        <p:txBody>
          <a:bodyPr>
            <a:noAutofit/>
          </a:bodyPr>
          <a:lstStyle/>
          <a:p>
            <a:r>
              <a:rPr lang="es-MX" sz="2400" dirty="0" smtClean="0"/>
              <a:t>LLEGADA DE LA WEB 2.0  </a:t>
            </a:r>
          </a:p>
          <a:p>
            <a:r>
              <a:rPr lang="es-MX" sz="2400" dirty="0" smtClean="0"/>
              <a:t>O web social comprende sitios web  que facilitan el compartir información, la interoperabilidad, el díselo centrado en el usuario y la colaboración en la </a:t>
            </a:r>
            <a:r>
              <a:rPr lang="es-MX" sz="2400" dirty="0" err="1" smtClean="0"/>
              <a:t>world</a:t>
            </a:r>
            <a:r>
              <a:rPr lang="es-MX" sz="2400" dirty="0" smtClean="0"/>
              <a:t> web</a:t>
            </a:r>
          </a:p>
          <a:p>
            <a:r>
              <a:rPr lang="es-MX" sz="2400" dirty="0" smtClean="0"/>
              <a:t>Ejemplos: son las comunidades web, los servicios web, las aplicaciones web, los servicios de la red social, los servicios de alojamiento de videos , las wikis, blogs </a:t>
            </a:r>
            <a:r>
              <a:rPr lang="es-MX" sz="2400" dirty="0" err="1" smtClean="0"/>
              <a:t>mashups</a:t>
            </a:r>
            <a:r>
              <a:rPr lang="es-MX" sz="2400" dirty="0" smtClean="0"/>
              <a:t> y </a:t>
            </a:r>
            <a:r>
              <a:rPr lang="es-MX" sz="2400" dirty="0" err="1" smtClean="0"/>
              <a:t>folcsonomias</a:t>
            </a:r>
            <a:r>
              <a:rPr lang="es-MX" sz="2400" dirty="0" smtClean="0"/>
              <a:t> </a:t>
            </a:r>
            <a:endParaRPr lang="es-MX" sz="2400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6808" t="11239" r="26152" b="43366"/>
          <a:stretch/>
        </p:blipFill>
        <p:spPr>
          <a:xfrm>
            <a:off x="6882063" y="1299410"/>
            <a:ext cx="4588043" cy="3721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14148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9303" y="192507"/>
            <a:ext cx="1668984" cy="946484"/>
          </a:xfrm>
        </p:spPr>
        <p:txBody>
          <a:bodyPr>
            <a:normAutofit/>
          </a:bodyPr>
          <a:lstStyle/>
          <a:p>
            <a:r>
              <a:rPr lang="es-MX" sz="3600" dirty="0" smtClean="0">
                <a:solidFill>
                  <a:srgbClr val="FFFF00"/>
                </a:solidFill>
              </a:rPr>
              <a:t>2006</a:t>
            </a:r>
            <a:endParaRPr lang="es-MX" sz="3600" dirty="0">
              <a:solidFill>
                <a:srgbClr val="FFFF00"/>
              </a:solidFill>
            </a:endParaRPr>
          </a:p>
        </p:txBody>
      </p:sp>
      <p:sp>
        <p:nvSpPr>
          <p:cNvPr id="3" name="Marcador de texto 2"/>
          <p:cNvSpPr>
            <a:spLocks noGrp="1"/>
          </p:cNvSpPr>
          <p:nvPr>
            <p:ph type="body" sz="half" idx="2"/>
          </p:nvPr>
        </p:nvSpPr>
        <p:spPr>
          <a:xfrm>
            <a:off x="416491" y="1138991"/>
            <a:ext cx="5487004" cy="4834480"/>
          </a:xfrm>
        </p:spPr>
        <p:txBody>
          <a:bodyPr>
            <a:normAutofit/>
          </a:bodyPr>
          <a:lstStyle/>
          <a:p>
            <a:r>
              <a:rPr lang="es-MX" sz="2400" dirty="0"/>
              <a:t>YouTube fue fundada por Chad </a:t>
            </a:r>
            <a:r>
              <a:rPr lang="es-MX" sz="2400" dirty="0" err="1"/>
              <a:t>Hurley</a:t>
            </a:r>
            <a:r>
              <a:rPr lang="es-MX" sz="2400" dirty="0"/>
              <a:t>, Steve </a:t>
            </a:r>
            <a:r>
              <a:rPr lang="es-MX" sz="2400" dirty="0" err="1"/>
              <a:t>Chen</a:t>
            </a:r>
            <a:r>
              <a:rPr lang="es-MX" sz="2400" dirty="0"/>
              <a:t> y </a:t>
            </a:r>
            <a:r>
              <a:rPr lang="es-MX" sz="2400" dirty="0" err="1"/>
              <a:t>Jawed</a:t>
            </a:r>
            <a:r>
              <a:rPr lang="es-MX" sz="2400" dirty="0"/>
              <a:t> Karim en febrero de 2005 en San Bruno, California. Todos ellos se conocieron cuando trabajaban en PayPal, </a:t>
            </a:r>
            <a:r>
              <a:rPr lang="es-MX" sz="2400" dirty="0" err="1"/>
              <a:t>Hurley</a:t>
            </a:r>
            <a:r>
              <a:rPr lang="es-MX" sz="2400" dirty="0"/>
              <a:t> y Karim como ingenieros, y </a:t>
            </a:r>
            <a:r>
              <a:rPr lang="es-MX" sz="2400" dirty="0" err="1"/>
              <a:t>Chen</a:t>
            </a:r>
            <a:r>
              <a:rPr lang="es-MX" sz="2400" dirty="0"/>
              <a:t> como diseñador. </a:t>
            </a:r>
            <a:r>
              <a:rPr lang="es-MX" sz="2400" dirty="0" err="1"/>
              <a:t>Hurley</a:t>
            </a:r>
            <a:r>
              <a:rPr lang="es-MX" sz="2400" dirty="0"/>
              <a:t> y </a:t>
            </a:r>
            <a:r>
              <a:rPr lang="es-MX" sz="2400" dirty="0" err="1"/>
              <a:t>Chen</a:t>
            </a:r>
            <a:r>
              <a:rPr lang="es-MX" sz="2400" dirty="0"/>
              <a:t> dicen que la idea de </a:t>
            </a:r>
            <a:r>
              <a:rPr lang="es-MX" sz="2400" dirty="0" err="1"/>
              <a:t>Youtube</a:t>
            </a:r>
            <a:r>
              <a:rPr lang="es-MX" sz="2400" dirty="0"/>
              <a:t> surgió cuando trataron de compartir vídeos tomados durante una fiesta en San Francisco.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36678" t="25714" r="36020" b="33750"/>
          <a:stretch/>
        </p:blipFill>
        <p:spPr>
          <a:xfrm>
            <a:off x="6513399" y="1556085"/>
            <a:ext cx="5069000" cy="3625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12210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01052"/>
            <a:ext cx="690416" cy="537280"/>
          </a:xfrm>
        </p:spPr>
        <p:txBody>
          <a:bodyPr/>
          <a:lstStyle/>
          <a:p>
            <a:r>
              <a:rPr lang="es-MX" dirty="0" smtClean="0"/>
              <a:t>.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sz="half" idx="2"/>
          </p:nvPr>
        </p:nvSpPr>
        <p:spPr>
          <a:xfrm>
            <a:off x="345208" y="1090863"/>
            <a:ext cx="5462034" cy="5203448"/>
          </a:xfrm>
        </p:spPr>
        <p:txBody>
          <a:bodyPr>
            <a:normAutofit/>
          </a:bodyPr>
          <a:lstStyle/>
          <a:p>
            <a:r>
              <a:rPr lang="es-MX" sz="2400" dirty="0"/>
              <a:t>Google </a:t>
            </a:r>
            <a:r>
              <a:rPr lang="es-MX" sz="2400" dirty="0" err="1"/>
              <a:t>Maps</a:t>
            </a:r>
            <a:r>
              <a:rPr lang="es-MX" sz="2400" dirty="0"/>
              <a:t> es un servidor de aplicaciones de mapas en la web que pertenece a </a:t>
            </a:r>
            <a:r>
              <a:rPr lang="es-MX" sz="2400" dirty="0" err="1"/>
              <a:t>Alphabet</a:t>
            </a:r>
            <a:r>
              <a:rPr lang="es-MX" sz="2400" dirty="0"/>
              <a:t> Inc. Ofrece imágenes de mapas desplazables, así como fotografías por satélite del mundo e incluso la ruta entre diferentes ubicaciones o imágenes a pie de calle con Google Street View, condiciones de tráfico en tiempo rea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6233" y="1989220"/>
            <a:ext cx="3910012" cy="3737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373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45719" cy="3424859"/>
          </a:xfrm>
        </p:spPr>
        <p:txBody>
          <a:bodyPr/>
          <a:lstStyle/>
          <a:p>
            <a:r>
              <a:rPr lang="es-MX" dirty="0" smtClean="0"/>
              <a:t>.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sz="half" idx="2"/>
          </p:nvPr>
        </p:nvSpPr>
        <p:spPr>
          <a:xfrm>
            <a:off x="272112" y="609600"/>
            <a:ext cx="6642035" cy="5759116"/>
          </a:xfrm>
        </p:spPr>
        <p:txBody>
          <a:bodyPr>
            <a:noAutofit/>
          </a:bodyPr>
          <a:lstStyle/>
          <a:p>
            <a:r>
              <a:rPr lang="es-MX" sz="2400" dirty="0" smtClean="0"/>
              <a:t>Su </a:t>
            </a:r>
            <a:r>
              <a:rPr lang="es-MX" sz="2400" dirty="0"/>
              <a:t>fundador Jack </a:t>
            </a:r>
            <a:r>
              <a:rPr lang="es-MX" sz="2400" dirty="0" err="1"/>
              <a:t>Dorsey</a:t>
            </a:r>
            <a:r>
              <a:rPr lang="es-MX" sz="2400" dirty="0"/>
              <a:t>. En sus comienzos, la idea de Twitter surgió como proyecto de investigación dentro de </a:t>
            </a:r>
            <a:r>
              <a:rPr lang="es-MX" sz="2400" dirty="0" err="1"/>
              <a:t>Obvious</a:t>
            </a:r>
            <a:r>
              <a:rPr lang="es-MX" sz="2400" dirty="0"/>
              <a:t>, una pequeña compañía situada en San Francisco. Inspirada en un primer momento en el auge de </a:t>
            </a:r>
            <a:r>
              <a:rPr lang="es-MX" sz="2400" dirty="0" err="1"/>
              <a:t>Flickr</a:t>
            </a:r>
            <a:r>
              <a:rPr lang="es-MX" sz="2400" dirty="0"/>
              <a:t>, Twitter se llamó en un principio </a:t>
            </a:r>
            <a:r>
              <a:rPr lang="es-MX" sz="2400" dirty="0" err="1"/>
              <a:t>twttr</a:t>
            </a:r>
            <a:r>
              <a:rPr lang="es-MX" sz="2400" dirty="0"/>
              <a:t> dentro de la compañía y a nivel interno para más tarde convertirse en la compañía que es hoy, Twitter Inc., y cuyo Consejo de Administración está formado por </a:t>
            </a:r>
            <a:r>
              <a:rPr lang="es-MX" sz="2400" dirty="0" err="1"/>
              <a:t>Dorsey</a:t>
            </a:r>
            <a:r>
              <a:rPr lang="es-MX" sz="2400" dirty="0"/>
              <a:t>, </a:t>
            </a:r>
            <a:r>
              <a:rPr lang="es-MX" sz="2400" dirty="0" err="1"/>
              <a:t>Evan</a:t>
            </a:r>
            <a:r>
              <a:rPr lang="es-MX" sz="2400" dirty="0"/>
              <a:t> Williams y </a:t>
            </a:r>
            <a:r>
              <a:rPr lang="es-MX" sz="2400" dirty="0" err="1"/>
              <a:t>Biz</a:t>
            </a:r>
            <a:r>
              <a:rPr lang="es-MX" sz="2400" dirty="0"/>
              <a:t> Stone.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4147" y="965033"/>
            <a:ext cx="4899861" cy="504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93191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73163" y="112296"/>
            <a:ext cx="1909616" cy="1171074"/>
          </a:xfrm>
        </p:spPr>
        <p:txBody>
          <a:bodyPr/>
          <a:lstStyle/>
          <a:p>
            <a:r>
              <a:rPr lang="es-MX" dirty="0" smtClean="0">
                <a:solidFill>
                  <a:srgbClr val="FFFF00"/>
                </a:solidFill>
              </a:rPr>
              <a:t>2007</a:t>
            </a:r>
            <a:endParaRPr lang="es-MX" dirty="0">
              <a:solidFill>
                <a:srgbClr val="FFFF00"/>
              </a:solidFill>
            </a:endParaRPr>
          </a:p>
        </p:txBody>
      </p:sp>
      <p:sp>
        <p:nvSpPr>
          <p:cNvPr id="3" name="Marcador de texto 2"/>
          <p:cNvSpPr>
            <a:spLocks noGrp="1"/>
          </p:cNvSpPr>
          <p:nvPr>
            <p:ph type="body" sz="half" idx="2"/>
          </p:nvPr>
        </p:nvSpPr>
        <p:spPr>
          <a:xfrm>
            <a:off x="913796" y="1411705"/>
            <a:ext cx="5599300" cy="4385301"/>
          </a:xfrm>
        </p:spPr>
        <p:txBody>
          <a:bodyPr>
            <a:noAutofit/>
          </a:bodyPr>
          <a:lstStyle/>
          <a:p>
            <a:r>
              <a:rPr lang="es-MX" sz="2400" dirty="0" smtClean="0"/>
              <a:t>Aparición de Android </a:t>
            </a:r>
          </a:p>
          <a:p>
            <a:r>
              <a:rPr lang="es-MX" sz="2400" dirty="0"/>
              <a:t>En julio de 2005, la multinacional Google compra Android Inc. El 5 de noviembre de 2007 se crea la Open </a:t>
            </a:r>
            <a:r>
              <a:rPr lang="es-MX" sz="2400" dirty="0" err="1"/>
              <a:t>Handset</a:t>
            </a:r>
            <a:r>
              <a:rPr lang="es-MX" sz="2400" dirty="0"/>
              <a:t> Alliance, un conglomerado de fabricantes y desarrolladores de hardware, software y operadores de servicio.​ El mismo día se anuncia la primera versión del sistema operativo: Android 1.0 Apple Pie.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1411705"/>
            <a:ext cx="3966912" cy="4289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898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367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97991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5519" y="120870"/>
            <a:ext cx="7142384" cy="825062"/>
          </a:xfrm>
        </p:spPr>
        <p:txBody>
          <a:bodyPr>
            <a:noAutofit/>
          </a:bodyPr>
          <a:lstStyle/>
          <a:p>
            <a:r>
              <a:rPr lang="es-MX" sz="3600" dirty="0" smtClean="0">
                <a:solidFill>
                  <a:srgbClr val="FFFF00"/>
                </a:solidFill>
              </a:rPr>
              <a:t>Inicio del internet-1969</a:t>
            </a:r>
            <a:endParaRPr lang="es-MX" sz="3600" dirty="0">
              <a:solidFill>
                <a:srgbClr val="FFFF00"/>
              </a:solidFill>
            </a:endParaRPr>
          </a:p>
        </p:txBody>
      </p:sp>
      <p:sp>
        <p:nvSpPr>
          <p:cNvPr id="3" name="Marcador de texto 2"/>
          <p:cNvSpPr>
            <a:spLocks noGrp="1"/>
          </p:cNvSpPr>
          <p:nvPr>
            <p:ph type="body" sz="half" idx="2"/>
          </p:nvPr>
        </p:nvSpPr>
        <p:spPr>
          <a:xfrm>
            <a:off x="125519" y="945932"/>
            <a:ext cx="11808978" cy="2995448"/>
          </a:xfrm>
        </p:spPr>
        <p:txBody>
          <a:bodyPr>
            <a:normAutofit fontScale="92500" lnSpcReduction="10000"/>
          </a:bodyPr>
          <a:lstStyle/>
          <a:p>
            <a:pPr algn="just"/>
            <a:r>
              <a:rPr lang="es-MX" sz="2400" dirty="0"/>
              <a:t>*Los inicio de Internet nos remontan a </a:t>
            </a:r>
            <a:r>
              <a:rPr lang="es-MX" sz="2400" dirty="0" smtClean="0"/>
              <a:t>los </a:t>
            </a:r>
            <a:r>
              <a:rPr lang="es-MX" sz="2400" dirty="0"/>
              <a:t>años 60. En plena guerra </a:t>
            </a:r>
            <a:r>
              <a:rPr lang="es-MX" sz="2400" dirty="0" smtClean="0"/>
              <a:t>fría</a:t>
            </a:r>
          </a:p>
          <a:p>
            <a:pPr algn="just"/>
            <a:endParaRPr lang="es-MX" sz="2400" dirty="0" smtClean="0"/>
          </a:p>
          <a:p>
            <a:pPr algn="just"/>
            <a:r>
              <a:rPr lang="es-MX" sz="2400" dirty="0"/>
              <a:t>*Estados Unidos crea una red exclusivamente </a:t>
            </a:r>
            <a:r>
              <a:rPr lang="es-MX" sz="2400" dirty="0" smtClean="0"/>
              <a:t>militar en caso </a:t>
            </a:r>
            <a:r>
              <a:rPr lang="es-MX" sz="2400" dirty="0"/>
              <a:t>de un ataque ruso, se pudiera tener acceso a la información militar desde cualquier punto del país. </a:t>
            </a:r>
            <a:endParaRPr lang="es-MX" sz="2400" dirty="0" smtClean="0"/>
          </a:p>
          <a:p>
            <a:pPr algn="just"/>
            <a:endParaRPr lang="es-MX" sz="2400" dirty="0" smtClean="0"/>
          </a:p>
          <a:p>
            <a:pPr algn="just"/>
            <a:r>
              <a:rPr lang="es-MX" sz="2400" dirty="0" smtClean="0"/>
              <a:t>*Este </a:t>
            </a:r>
            <a:r>
              <a:rPr lang="es-MX" sz="2400" dirty="0"/>
              <a:t>red se creó en 1969 y se llamó ARPANET</a:t>
            </a:r>
            <a:r>
              <a:rPr lang="es-MX" sz="2400" dirty="0" smtClean="0"/>
              <a:t>.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335" y="3941379"/>
            <a:ext cx="5476547" cy="2554013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2882" y="3941379"/>
            <a:ext cx="5972175" cy="2554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16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0797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6567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3795" y="609601"/>
            <a:ext cx="3898837" cy="898358"/>
          </a:xfrm>
        </p:spPr>
        <p:txBody>
          <a:bodyPr/>
          <a:lstStyle/>
          <a:p>
            <a:r>
              <a:rPr lang="es-MX" dirty="0" smtClean="0">
                <a:solidFill>
                  <a:srgbClr val="FFFF00"/>
                </a:solidFill>
              </a:rPr>
              <a:t>Datos curios </a:t>
            </a:r>
            <a:endParaRPr lang="es-MX" dirty="0">
              <a:solidFill>
                <a:srgbClr val="FFFF00"/>
              </a:solidFill>
            </a:endParaRPr>
          </a:p>
        </p:txBody>
      </p:sp>
      <p:sp>
        <p:nvSpPr>
          <p:cNvPr id="3" name="Marcador de texto 2"/>
          <p:cNvSpPr>
            <a:spLocks noGrp="1"/>
          </p:cNvSpPr>
          <p:nvPr>
            <p:ph type="body" sz="half" idx="2"/>
          </p:nvPr>
        </p:nvSpPr>
        <p:spPr>
          <a:xfrm>
            <a:off x="913795" y="1235243"/>
            <a:ext cx="10941321" cy="5085346"/>
          </a:xfrm>
        </p:spPr>
        <p:txBody>
          <a:bodyPr>
            <a:noAutofit/>
          </a:bodyPr>
          <a:lstStyle/>
          <a:p>
            <a:r>
              <a:rPr lang="es-MX" sz="1800" dirty="0"/>
              <a:t>1. En agosto de 1962, Joseph Carl </a:t>
            </a:r>
            <a:r>
              <a:rPr lang="es-MX" sz="1800" dirty="0" err="1"/>
              <a:t>Robnett</a:t>
            </a:r>
            <a:r>
              <a:rPr lang="es-MX" sz="1800" dirty="0"/>
              <a:t> </a:t>
            </a:r>
            <a:r>
              <a:rPr lang="es-MX" sz="1800" dirty="0" err="1"/>
              <a:t>Licklider</a:t>
            </a:r>
            <a:r>
              <a:rPr lang="es-MX" sz="1800" dirty="0"/>
              <a:t>, un científico de la computación cuya base de trabajo era el Massachusetts </a:t>
            </a:r>
            <a:r>
              <a:rPr lang="es-MX" sz="1800" dirty="0" err="1"/>
              <a:t>Institute</a:t>
            </a:r>
            <a:r>
              <a:rPr lang="es-MX" sz="1800" dirty="0"/>
              <a:t> of </a:t>
            </a:r>
            <a:r>
              <a:rPr lang="es-MX" sz="1800" dirty="0" err="1"/>
              <a:t>Technology</a:t>
            </a:r>
            <a:r>
              <a:rPr lang="es-MX" sz="1800" dirty="0"/>
              <a:t> (MIT), envió una serie de memorandos discutiendo un concepto denominado '</a:t>
            </a:r>
            <a:r>
              <a:rPr lang="es-MX" sz="1800" dirty="0" err="1"/>
              <a:t>Galactic</a:t>
            </a:r>
            <a:r>
              <a:rPr lang="es-MX" sz="1800" dirty="0"/>
              <a:t> Network'. </a:t>
            </a:r>
            <a:r>
              <a:rPr lang="es-MX" sz="1800" dirty="0" err="1"/>
              <a:t>Licklider</a:t>
            </a:r>
            <a:r>
              <a:rPr lang="es-MX" sz="1800" dirty="0"/>
              <a:t> visualizaba un mundo de computadores interconectados por medio de los cuales se podría obtener rápido acceso a datos y a programas desde cualquier ubicación. Fue el primer esbozo de lo que hoy es internet. En ese entonces existían alrededor de 10.000 computadores. </a:t>
            </a:r>
          </a:p>
          <a:p>
            <a:r>
              <a:rPr lang="es-MX" sz="1800" dirty="0"/>
              <a:t> </a:t>
            </a:r>
            <a:r>
              <a:rPr lang="es-MX" sz="1800" dirty="0" smtClean="0"/>
              <a:t>2</a:t>
            </a:r>
            <a:r>
              <a:rPr lang="es-MX" sz="1800" dirty="0"/>
              <a:t>. Internet es la versión corta de una serie de conceptos que empezaron a emerger desde la década del sesenta. En 1974, la palabra 'internet' apareció por primera vez en un libro bautizado 'Internet </a:t>
            </a:r>
            <a:r>
              <a:rPr lang="es-MX" sz="1800" dirty="0" err="1"/>
              <a:t>Transmission</a:t>
            </a:r>
            <a:r>
              <a:rPr lang="es-MX" sz="1800" dirty="0"/>
              <a:t> Control </a:t>
            </a:r>
            <a:r>
              <a:rPr lang="es-MX" sz="1800" dirty="0" err="1"/>
              <a:t>Program</a:t>
            </a:r>
            <a:r>
              <a:rPr lang="es-MX" sz="1800" dirty="0"/>
              <a:t>'. Proviene del concepto '</a:t>
            </a:r>
            <a:r>
              <a:rPr lang="es-MX" sz="1800" dirty="0" err="1"/>
              <a:t>internetworking</a:t>
            </a:r>
            <a:r>
              <a:rPr lang="es-MX" sz="1800" dirty="0"/>
              <a:t>' o 'inter-</a:t>
            </a:r>
            <a:r>
              <a:rPr lang="es-MX" sz="1800" dirty="0" err="1"/>
              <a:t>system</a:t>
            </a:r>
            <a:r>
              <a:rPr lang="es-MX" sz="1800" dirty="0"/>
              <a:t>-</a:t>
            </a:r>
            <a:r>
              <a:rPr lang="es-MX" sz="1800" dirty="0" err="1"/>
              <a:t>networking</a:t>
            </a:r>
            <a:r>
              <a:rPr lang="es-MX" sz="1800" dirty="0"/>
              <a:t>'. </a:t>
            </a:r>
          </a:p>
          <a:p>
            <a:r>
              <a:rPr lang="es-MX" sz="1800" dirty="0"/>
              <a:t> </a:t>
            </a:r>
            <a:r>
              <a:rPr lang="es-MX" sz="1800" dirty="0" smtClean="0"/>
              <a:t>3</a:t>
            </a:r>
            <a:r>
              <a:rPr lang="es-MX" sz="1800" dirty="0"/>
              <a:t>. Se han registrado 5.300 millones de búsquedas relacionadas con pornografía desde 2015, según la plataforma </a:t>
            </a:r>
            <a:r>
              <a:rPr lang="es-MX" sz="1800" dirty="0" err="1"/>
              <a:t>Covenant</a:t>
            </a:r>
            <a:r>
              <a:rPr lang="es-MX" sz="1800" dirty="0"/>
              <a:t> </a:t>
            </a:r>
            <a:r>
              <a:rPr lang="es-MX" sz="1800" dirty="0" err="1"/>
              <a:t>Eyes</a:t>
            </a:r>
            <a:r>
              <a:rPr lang="es-MX" sz="1800" dirty="0"/>
              <a:t>. Nueve de cada diez usuarios acceden a contenido pornográfico gratuito y un 25 por ciento de los usuarios con móviles admite tener contenido para adultos en sus dispositivos. </a:t>
            </a:r>
          </a:p>
          <a:p>
            <a:r>
              <a:rPr lang="es-MX" sz="1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30855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401053"/>
          </a:xfrm>
        </p:spPr>
        <p:txBody>
          <a:bodyPr>
            <a:normAutofit fontScale="90000"/>
          </a:bodyPr>
          <a:lstStyle/>
          <a:p>
            <a:r>
              <a:rPr lang="es-MX" dirty="0" smtClean="0"/>
              <a:t>.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sz="half" idx="2"/>
          </p:nvPr>
        </p:nvSpPr>
        <p:spPr>
          <a:xfrm>
            <a:off x="913795" y="1010653"/>
            <a:ext cx="10353761" cy="4786353"/>
          </a:xfrm>
        </p:spPr>
        <p:txBody>
          <a:bodyPr/>
          <a:lstStyle/>
          <a:p>
            <a:r>
              <a:rPr lang="es-MX" dirty="0"/>
              <a:t>4. El primer correo fue enviado por Raymond Samuel </a:t>
            </a:r>
            <a:r>
              <a:rPr lang="es-MX" dirty="0" err="1"/>
              <a:t>Tomlinson</a:t>
            </a:r>
            <a:r>
              <a:rPr lang="es-MX" dirty="0"/>
              <a:t>. Este programador, nacido en Ámsterdam (Estados Unidos), implementó un programa en el sistema </a:t>
            </a:r>
            <a:r>
              <a:rPr lang="es-MX" dirty="0" err="1"/>
              <a:t>Arpanet</a:t>
            </a:r>
            <a:r>
              <a:rPr lang="es-MX" dirty="0"/>
              <a:t> (el precursor de internet), que permitió enviar correos electrónicos entre dos usuarios ubicados en diferentes servidores. Para separar el nombre de usuario del nombre de la máquina, usó el símbolo @. </a:t>
            </a:r>
            <a:r>
              <a:rPr lang="es-MX" dirty="0" err="1"/>
              <a:t>Tomlinson</a:t>
            </a:r>
            <a:r>
              <a:rPr lang="es-MX" dirty="0"/>
              <a:t> no recuerda qué contenía el primer correo porque tan solo se trató de una prueba. Sin embargo, en una entrevista dijo que había sido algo como 'QWERTYUIOP'. </a:t>
            </a:r>
          </a:p>
          <a:p>
            <a:r>
              <a:rPr lang="es-MX" dirty="0"/>
              <a:t> </a:t>
            </a:r>
          </a:p>
          <a:p>
            <a:r>
              <a:rPr lang="es-MX" dirty="0"/>
              <a:t>5. La web no es sinónimo de internet. Gracias a internet (una vasta red de computadores interconectados) existe la web. La web es un sistema que vincula documentos que cuentan con recursos multimedia e hipervínculos, entre otros.  </a:t>
            </a:r>
          </a:p>
          <a:p>
            <a:r>
              <a:rPr lang="es-MX" dirty="0"/>
              <a:t> </a:t>
            </a:r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852696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6160773" cy="1122947"/>
          </a:xfrm>
        </p:spPr>
        <p:txBody>
          <a:bodyPr/>
          <a:lstStyle/>
          <a:p>
            <a:r>
              <a:rPr lang="es-MX" dirty="0" smtClean="0">
                <a:solidFill>
                  <a:srgbClr val="FFFF00"/>
                </a:solidFill>
              </a:rPr>
              <a:t>Países sin internet </a:t>
            </a:r>
            <a:endParaRPr lang="es-MX" dirty="0">
              <a:solidFill>
                <a:srgbClr val="FFFF00"/>
              </a:solidFill>
            </a:endParaRPr>
          </a:p>
        </p:txBody>
      </p:sp>
      <p:sp>
        <p:nvSpPr>
          <p:cNvPr id="3" name="Marcador de texto 2"/>
          <p:cNvSpPr>
            <a:spLocks noGrp="1"/>
          </p:cNvSpPr>
          <p:nvPr>
            <p:ph type="body" sz="half" idx="2"/>
          </p:nvPr>
        </p:nvSpPr>
        <p:spPr>
          <a:xfrm>
            <a:off x="79605" y="1494443"/>
            <a:ext cx="4556563" cy="4289048"/>
          </a:xfrm>
        </p:spPr>
        <p:txBody>
          <a:bodyPr>
            <a:normAutofit/>
          </a:bodyPr>
          <a:lstStyle/>
          <a:p>
            <a:r>
              <a:rPr lang="es-MX" sz="2400" dirty="0" smtClean="0"/>
              <a:t>Irán</a:t>
            </a:r>
            <a:r>
              <a:rPr lang="es-MX" sz="2400" dirty="0"/>
              <a:t>. Steve </a:t>
            </a:r>
            <a:r>
              <a:rPr lang="es-MX" sz="2400" dirty="0" err="1"/>
              <a:t>Corrigan</a:t>
            </a:r>
            <a:r>
              <a:rPr lang="es-MX" sz="2400" dirty="0"/>
              <a:t> </a:t>
            </a:r>
          </a:p>
          <a:p>
            <a:r>
              <a:rPr lang="es-MX" sz="2400" dirty="0" smtClean="0"/>
              <a:t> Cuba</a:t>
            </a:r>
            <a:r>
              <a:rPr lang="es-MX" sz="2400" dirty="0"/>
              <a:t>. </a:t>
            </a:r>
            <a:r>
              <a:rPr lang="es-MX" sz="2400" dirty="0" err="1"/>
              <a:t>simuart</a:t>
            </a:r>
            <a:r>
              <a:rPr lang="es-MX" sz="2400" dirty="0"/>
              <a:t> </a:t>
            </a:r>
          </a:p>
          <a:p>
            <a:r>
              <a:rPr lang="es-MX" sz="2400" dirty="0"/>
              <a:t>Corea del Norte. </a:t>
            </a:r>
          </a:p>
          <a:p>
            <a:r>
              <a:rPr lang="es-MX" sz="2400" dirty="0"/>
              <a:t>China. </a:t>
            </a:r>
            <a:r>
              <a:rPr lang="es-MX" sz="2400" dirty="0" err="1"/>
              <a:t>Wai</a:t>
            </a:r>
            <a:r>
              <a:rPr lang="es-MX" sz="2400" dirty="0"/>
              <a:t> </a:t>
            </a:r>
            <a:r>
              <a:rPr lang="es-MX" sz="2400" dirty="0" err="1"/>
              <a:t>Kok</a:t>
            </a:r>
            <a:r>
              <a:rPr lang="es-MX" sz="2400" dirty="0"/>
              <a:t> </a:t>
            </a:r>
            <a:r>
              <a:rPr lang="es-MX" sz="2400" dirty="0" err="1" smtClean="0"/>
              <a:t>Boon</a:t>
            </a:r>
            <a:r>
              <a:rPr lang="es-MX" sz="2400" dirty="0" smtClean="0"/>
              <a:t>.</a:t>
            </a:r>
            <a:endParaRPr lang="es-MX" sz="2400" dirty="0"/>
          </a:p>
        </p:txBody>
      </p:sp>
      <p:sp>
        <p:nvSpPr>
          <p:cNvPr id="10" name="Rectángulo 9"/>
          <p:cNvSpPr/>
          <p:nvPr/>
        </p:nvSpPr>
        <p:spPr>
          <a:xfrm>
            <a:off x="4435642" y="2054298"/>
            <a:ext cx="3673642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2400" dirty="0"/>
              <a:t>Irán</a:t>
            </a:r>
          </a:p>
          <a:p>
            <a:r>
              <a:rPr lang="es-MX" sz="2400" dirty="0"/>
              <a:t>Irán</a:t>
            </a:r>
          </a:p>
          <a:p>
            <a:r>
              <a:rPr lang="es-MX" sz="2400" dirty="0"/>
              <a:t>Cuba</a:t>
            </a:r>
          </a:p>
          <a:p>
            <a:r>
              <a:rPr lang="es-MX" sz="2400" dirty="0"/>
              <a:t>Cuba</a:t>
            </a:r>
          </a:p>
          <a:p>
            <a:r>
              <a:rPr lang="es-MX" sz="2400" dirty="0"/>
              <a:t>Corea del Norte</a:t>
            </a:r>
          </a:p>
          <a:p>
            <a:r>
              <a:rPr lang="es-MX" sz="2400" dirty="0"/>
              <a:t>Corea del Norte</a:t>
            </a:r>
          </a:p>
          <a:p>
            <a:r>
              <a:rPr lang="es-MX" sz="2400" dirty="0"/>
              <a:t>Eritrea</a:t>
            </a:r>
          </a:p>
          <a:p>
            <a:r>
              <a:rPr lang="es-MX" sz="2400" dirty="0"/>
              <a:t>Eritrea</a:t>
            </a:r>
          </a:p>
          <a:p>
            <a:r>
              <a:rPr lang="es-MX" sz="2400" dirty="0"/>
              <a:t>República Popular China</a:t>
            </a:r>
          </a:p>
          <a:p>
            <a:r>
              <a:rPr lang="es-MX" sz="2400" dirty="0"/>
              <a:t>República Popular China</a:t>
            </a: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8758" y="288873"/>
            <a:ext cx="3882189" cy="3785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217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redondeado 1"/>
          <p:cNvSpPr/>
          <p:nvPr/>
        </p:nvSpPr>
        <p:spPr>
          <a:xfrm>
            <a:off x="236480" y="134007"/>
            <a:ext cx="6999889" cy="11666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2000" dirty="0"/>
              <a:t>ARPANET siguió creciendo y abriéndose al mundo, y cualquier persona con fines académicos o de investigación podía tener acceso a la red. </a:t>
            </a:r>
          </a:p>
        </p:txBody>
      </p:sp>
      <p:sp>
        <p:nvSpPr>
          <p:cNvPr id="3" name="Rectángulo redondeado 2"/>
          <p:cNvSpPr/>
          <p:nvPr/>
        </p:nvSpPr>
        <p:spPr>
          <a:xfrm>
            <a:off x="236479" y="1686907"/>
            <a:ext cx="6999889" cy="11666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2000" dirty="0"/>
              <a:t>Las funciones militares se desligaron de ARPANET y fueron a parar a MILNET, una nueva red creada por los Estados Unidos</a:t>
            </a:r>
            <a:r>
              <a:rPr lang="es-MX" dirty="0"/>
              <a:t>. </a:t>
            </a:r>
          </a:p>
        </p:txBody>
      </p:sp>
      <p:sp>
        <p:nvSpPr>
          <p:cNvPr id="4" name="Rectángulo redondeado 3"/>
          <p:cNvSpPr/>
          <p:nvPr/>
        </p:nvSpPr>
        <p:spPr>
          <a:xfrm>
            <a:off x="236479" y="3239807"/>
            <a:ext cx="6999889" cy="1300662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2000" dirty="0"/>
              <a:t>La NSF (</a:t>
            </a:r>
            <a:r>
              <a:rPr lang="es-MX" sz="2000" dirty="0" err="1"/>
              <a:t>National</a:t>
            </a:r>
            <a:r>
              <a:rPr lang="es-MX" sz="2000" dirty="0"/>
              <a:t> </a:t>
            </a:r>
            <a:r>
              <a:rPr lang="es-MX" sz="2000" dirty="0" err="1"/>
              <a:t>Science</a:t>
            </a:r>
            <a:r>
              <a:rPr lang="es-MX" sz="2000" dirty="0"/>
              <a:t> </a:t>
            </a:r>
            <a:r>
              <a:rPr lang="es-MX" sz="2000" dirty="0" err="1"/>
              <a:t>Fundation</a:t>
            </a:r>
            <a:r>
              <a:rPr lang="es-MX" sz="2000" dirty="0"/>
              <a:t>) crea su propia red informática llamada NSFNET, que más tarde absorbe a ARPANET, creando así una gran red con propósitos científicos y académicos. </a:t>
            </a:r>
          </a:p>
        </p:txBody>
      </p:sp>
      <p:sp>
        <p:nvSpPr>
          <p:cNvPr id="5" name="Rectángulo redondeado 4"/>
          <p:cNvSpPr/>
          <p:nvPr/>
        </p:nvSpPr>
        <p:spPr>
          <a:xfrm>
            <a:off x="236479" y="4926721"/>
            <a:ext cx="6999889" cy="1340057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2000" dirty="0"/>
              <a:t>El desarrollo de las redes fue abismal, y se crean nuevas redes de libre acceso que más tarde se unen a NSFNET, formando el embrión de lo que hoy conocemos como INTERNET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7524" y="277866"/>
            <a:ext cx="4495800" cy="272149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7524" y="2999364"/>
            <a:ext cx="4495800" cy="3275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002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183931"/>
            <a:ext cx="7693572" cy="730469"/>
          </a:xfrm>
        </p:spPr>
        <p:txBody>
          <a:bodyPr>
            <a:normAutofit/>
          </a:bodyPr>
          <a:lstStyle/>
          <a:p>
            <a:r>
              <a:rPr lang="es-MX" sz="3600" dirty="0">
                <a:solidFill>
                  <a:srgbClr val="FFFF00"/>
                </a:solidFill>
              </a:rPr>
              <a:t>Internet en 1985 y 1990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sz="half" idx="2"/>
          </p:nvPr>
        </p:nvSpPr>
        <p:spPr>
          <a:xfrm>
            <a:off x="157656" y="914401"/>
            <a:ext cx="7252138" cy="5234152"/>
          </a:xfrm>
        </p:spPr>
        <p:txBody>
          <a:bodyPr>
            <a:normAutofit/>
          </a:bodyPr>
          <a:lstStyle/>
          <a:p>
            <a:pPr algn="just"/>
            <a:r>
              <a:rPr lang="es-MX" sz="2400" dirty="0"/>
              <a:t>*</a:t>
            </a:r>
            <a:r>
              <a:rPr lang="es-MX" sz="2400" dirty="0" smtClean="0"/>
              <a:t>En </a:t>
            </a:r>
            <a:r>
              <a:rPr lang="es-MX" sz="2400" dirty="0"/>
              <a:t>1985 la Internet ya era una tecnología establecida, aunque conocida por unos pocos. </a:t>
            </a:r>
            <a:r>
              <a:rPr lang="es-MX" sz="2400" dirty="0" smtClean="0"/>
              <a:t>  </a:t>
            </a:r>
          </a:p>
          <a:p>
            <a:pPr algn="just"/>
            <a:endParaRPr lang="es-MX" sz="2400" dirty="0"/>
          </a:p>
          <a:p>
            <a:pPr algn="just"/>
            <a:r>
              <a:rPr lang="es-MX" sz="2400" dirty="0" smtClean="0"/>
              <a:t>*El </a:t>
            </a:r>
            <a:r>
              <a:rPr lang="es-MX" sz="2400" dirty="0"/>
              <a:t>autor William Gibson hizo una revelación: el término "ciberespacio". </a:t>
            </a:r>
            <a:endParaRPr lang="es-MX" sz="2400" dirty="0" smtClean="0"/>
          </a:p>
          <a:p>
            <a:pPr algn="just"/>
            <a:endParaRPr lang="es-MX" sz="2400" dirty="0"/>
          </a:p>
          <a:p>
            <a:pPr algn="just"/>
            <a:r>
              <a:rPr lang="es-MX" sz="2400" dirty="0" smtClean="0"/>
              <a:t>*En </a:t>
            </a:r>
            <a:r>
              <a:rPr lang="es-MX" sz="2400" dirty="0"/>
              <a:t>ese tiempo la red era </a:t>
            </a:r>
            <a:r>
              <a:rPr lang="es-MX" sz="2400" dirty="0" err="1"/>
              <a:t>basicamente</a:t>
            </a:r>
            <a:r>
              <a:rPr lang="es-MX" sz="2400" dirty="0"/>
              <a:t> textual, así que el autor se baso en los videojuegos. Con el tiempo la palabra "ciberespacio" terminó por ser </a:t>
            </a:r>
            <a:r>
              <a:rPr lang="es-MX" sz="2400" dirty="0" err="1"/>
              <a:t>sinonimo</a:t>
            </a:r>
            <a:r>
              <a:rPr lang="es-MX" sz="2400" dirty="0"/>
              <a:t> de Internet</a:t>
            </a:r>
            <a:r>
              <a:rPr lang="es-MX" sz="2400" dirty="0" smtClean="0"/>
              <a:t>.</a:t>
            </a:r>
            <a:endParaRPr lang="es-MX" sz="2400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3571" y="183931"/>
            <a:ext cx="4351283" cy="2827284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3570" y="3011214"/>
            <a:ext cx="4403838" cy="3846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5915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 flipH="1">
            <a:off x="646386" y="609601"/>
            <a:ext cx="267409" cy="115614"/>
          </a:xfrm>
        </p:spPr>
        <p:txBody>
          <a:bodyPr>
            <a:normAutofit fontScale="90000"/>
          </a:bodyPr>
          <a:lstStyle/>
          <a:p>
            <a:r>
              <a:rPr lang="es-MX" dirty="0" smtClean="0"/>
              <a:t>-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sz="half" idx="2"/>
          </p:nvPr>
        </p:nvSpPr>
        <p:spPr>
          <a:xfrm>
            <a:off x="126125" y="0"/>
            <a:ext cx="7803930" cy="6511159"/>
          </a:xfrm>
        </p:spPr>
        <p:txBody>
          <a:bodyPr>
            <a:normAutofit fontScale="92500" lnSpcReduction="10000"/>
          </a:bodyPr>
          <a:lstStyle/>
          <a:p>
            <a:pPr algn="l"/>
            <a:r>
              <a:rPr lang="es-MX" sz="2400" dirty="0" smtClean="0"/>
              <a:t>*El </a:t>
            </a:r>
            <a:r>
              <a:rPr lang="es-MX" sz="2400" dirty="0"/>
              <a:t>desarrollo de NSFNET fue tal que </a:t>
            </a:r>
            <a:r>
              <a:rPr lang="es-MX" sz="2400" dirty="0" smtClean="0"/>
              <a:t>hacia </a:t>
            </a:r>
            <a:r>
              <a:rPr lang="es-MX" sz="2400" dirty="0"/>
              <a:t>el año 1990 ya contaba con alrededor de 100.000 </a:t>
            </a:r>
            <a:r>
              <a:rPr lang="es-MX" sz="2400" dirty="0" smtClean="0"/>
              <a:t>servidores </a:t>
            </a:r>
          </a:p>
          <a:p>
            <a:pPr algn="l"/>
            <a:endParaRPr lang="es-MX" sz="2400" dirty="0" smtClean="0"/>
          </a:p>
          <a:p>
            <a:pPr algn="l"/>
            <a:r>
              <a:rPr lang="es-MX" sz="2400" dirty="0" smtClean="0"/>
              <a:t> </a:t>
            </a:r>
            <a:r>
              <a:rPr lang="es-MX" sz="2400" dirty="0"/>
              <a:t>La nueva formula permitía vincular información en forma lógica y </a:t>
            </a:r>
            <a:r>
              <a:rPr lang="es-MX" sz="2400" dirty="0" smtClean="0"/>
              <a:t>a través </a:t>
            </a:r>
            <a:r>
              <a:rPr lang="es-MX" sz="2400" dirty="0"/>
              <a:t>de las redes</a:t>
            </a:r>
            <a:r>
              <a:rPr lang="es-MX" sz="2400" dirty="0" smtClean="0"/>
              <a:t>. </a:t>
            </a:r>
          </a:p>
          <a:p>
            <a:pPr algn="l"/>
            <a:endParaRPr lang="es-MX" sz="2400" dirty="0" smtClean="0"/>
          </a:p>
          <a:p>
            <a:pPr algn="l"/>
            <a:r>
              <a:rPr lang="es-MX" sz="2400" dirty="0" smtClean="0"/>
              <a:t> </a:t>
            </a:r>
            <a:r>
              <a:rPr lang="es-MX" sz="2400" dirty="0"/>
              <a:t>El contenido se programaba en un lenguaje de hipertexto con "</a:t>
            </a:r>
            <a:r>
              <a:rPr lang="es-MX" sz="2400" dirty="0" err="1"/>
              <a:t>etíquetas</a:t>
            </a:r>
            <a:r>
              <a:rPr lang="es-MX" sz="2400" dirty="0"/>
              <a:t>" que asignaban una función a cada parte del contenido</a:t>
            </a:r>
            <a:r>
              <a:rPr lang="es-MX" sz="2400" dirty="0" smtClean="0"/>
              <a:t>.</a:t>
            </a:r>
          </a:p>
          <a:p>
            <a:pPr algn="l"/>
            <a:r>
              <a:rPr lang="es-MX" sz="2400" dirty="0" smtClean="0"/>
              <a:t> </a:t>
            </a:r>
          </a:p>
          <a:p>
            <a:pPr algn="l"/>
            <a:r>
              <a:rPr lang="es-MX" sz="2400" dirty="0" smtClean="0"/>
              <a:t>Luego</a:t>
            </a:r>
            <a:r>
              <a:rPr lang="es-MX" sz="2400" dirty="0"/>
              <a:t>, un programa de computación, un intérprete, eran capaz de leer esas etiquetas para </a:t>
            </a:r>
            <a:r>
              <a:rPr lang="es-MX" sz="2400" dirty="0" smtClean="0"/>
              <a:t>desplegar </a:t>
            </a:r>
            <a:r>
              <a:rPr lang="es-MX" sz="2400" dirty="0"/>
              <a:t>la información. </a:t>
            </a:r>
            <a:endParaRPr lang="es-MX" sz="2400" dirty="0" smtClean="0"/>
          </a:p>
          <a:p>
            <a:pPr algn="l"/>
            <a:r>
              <a:rPr lang="es-MX" sz="2400" dirty="0" smtClean="0"/>
              <a:t>Ese </a:t>
            </a:r>
            <a:r>
              <a:rPr lang="es-MX" sz="2400" dirty="0"/>
              <a:t>interprete sería conocido como "navegador" o "browser".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0055" y="0"/>
            <a:ext cx="4261945" cy="3042746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0055" y="3042746"/>
            <a:ext cx="4261945" cy="346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280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8292662" cy="1266497"/>
          </a:xfrm>
        </p:spPr>
        <p:txBody>
          <a:bodyPr/>
          <a:lstStyle/>
          <a:p>
            <a:r>
              <a:rPr lang="es-MX" dirty="0">
                <a:solidFill>
                  <a:srgbClr val="FFFF00"/>
                </a:solidFill>
              </a:rPr>
              <a:t>Internet en 1993, 2000 y 2001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sz="half" idx="2"/>
          </p:nvPr>
        </p:nvSpPr>
        <p:spPr>
          <a:xfrm>
            <a:off x="197070" y="1266497"/>
            <a:ext cx="5904186" cy="5150069"/>
          </a:xfrm>
        </p:spPr>
        <p:txBody>
          <a:bodyPr>
            <a:normAutofit fontScale="92500"/>
          </a:bodyPr>
          <a:lstStyle/>
          <a:p>
            <a:pPr algn="just"/>
            <a:r>
              <a:rPr lang="es-MX" sz="2600" dirty="0"/>
              <a:t>En 1993 Marc </a:t>
            </a:r>
            <a:r>
              <a:rPr lang="es-MX" sz="2600" dirty="0" err="1"/>
              <a:t>Andreesen</a:t>
            </a:r>
            <a:r>
              <a:rPr lang="es-MX" sz="2600" dirty="0"/>
              <a:t> produjo la primera versión del navegador "</a:t>
            </a:r>
            <a:r>
              <a:rPr lang="es-MX" sz="2600" dirty="0" err="1"/>
              <a:t>Mosaic</a:t>
            </a:r>
            <a:r>
              <a:rPr lang="es-MX" sz="2600" dirty="0"/>
              <a:t>", que permitió acceder con mayor naturalidad a la WWW</a:t>
            </a:r>
            <a:r>
              <a:rPr lang="es-MX" sz="2600" dirty="0" smtClean="0"/>
              <a:t>.</a:t>
            </a:r>
          </a:p>
          <a:p>
            <a:pPr algn="just"/>
            <a:endParaRPr lang="es-MX" sz="2600" dirty="0"/>
          </a:p>
          <a:p>
            <a:pPr algn="just"/>
            <a:endParaRPr lang="es-MX" sz="2600" dirty="0"/>
          </a:p>
          <a:p>
            <a:pPr algn="just"/>
            <a:r>
              <a:rPr lang="es-MX" sz="2600" dirty="0" smtClean="0"/>
              <a:t>Apartar </a:t>
            </a:r>
            <a:r>
              <a:rPr lang="es-MX" sz="2600" dirty="0"/>
              <a:t>de entonces Internet comenzó a crecer más rápido que otro medio de comunicación, </a:t>
            </a:r>
            <a:r>
              <a:rPr lang="es-MX" sz="2600" dirty="0" smtClean="0"/>
              <a:t>convirtiéndose </a:t>
            </a:r>
            <a:r>
              <a:rPr lang="es-MX" sz="2600" dirty="0"/>
              <a:t>en lo que hoy todos conocemos.</a:t>
            </a:r>
          </a:p>
          <a:p>
            <a:endParaRPr lang="es-MX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8326" y="3831021"/>
            <a:ext cx="5610880" cy="2833196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8326" y="930164"/>
            <a:ext cx="5610880" cy="2443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047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03892" y="152401"/>
            <a:ext cx="1750577" cy="888124"/>
          </a:xfrm>
        </p:spPr>
        <p:txBody>
          <a:bodyPr/>
          <a:lstStyle/>
          <a:p>
            <a:r>
              <a:rPr lang="es-MX" dirty="0" smtClean="0">
                <a:solidFill>
                  <a:srgbClr val="FFFF00"/>
                </a:solidFill>
              </a:rPr>
              <a:t>2000</a:t>
            </a:r>
            <a:endParaRPr lang="es-MX" dirty="0">
              <a:solidFill>
                <a:srgbClr val="FFFF00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7157" t="24569" r="26938" b="28523"/>
          <a:stretch/>
        </p:blipFill>
        <p:spPr>
          <a:xfrm>
            <a:off x="6511160" y="1597847"/>
            <a:ext cx="4477408" cy="3431353"/>
          </a:xfrm>
          <a:prstGeom prst="rect">
            <a:avLst/>
          </a:prstGeom>
        </p:spPr>
      </p:pic>
      <p:sp>
        <p:nvSpPr>
          <p:cNvPr id="3" name="Marcador de texto 2"/>
          <p:cNvSpPr>
            <a:spLocks noGrp="1"/>
          </p:cNvSpPr>
          <p:nvPr>
            <p:ph type="body" sz="half" idx="2"/>
          </p:nvPr>
        </p:nvSpPr>
        <p:spPr>
          <a:xfrm>
            <a:off x="913795" y="1418897"/>
            <a:ext cx="4872149" cy="4378109"/>
          </a:xfrm>
        </p:spPr>
        <p:txBody>
          <a:bodyPr>
            <a:normAutofit/>
          </a:bodyPr>
          <a:lstStyle/>
          <a:p>
            <a:r>
              <a:rPr lang="es-MX" sz="2400" dirty="0" smtClean="0"/>
              <a:t>En el año 2000 se podría tener internet inalámbrico y tenia acceso a los celulares </a:t>
            </a:r>
            <a:endParaRPr lang="es-MX" sz="2400" dirty="0"/>
          </a:p>
        </p:txBody>
      </p:sp>
    </p:spTree>
    <p:extLst>
      <p:ext uri="{BB962C8B-B14F-4D97-AF65-F5344CB8AC3E}">
        <p14:creationId xmlns:p14="http://schemas.microsoft.com/office/powerpoint/2010/main" val="3478719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1643" y="246995"/>
            <a:ext cx="2743805" cy="825062"/>
          </a:xfrm>
        </p:spPr>
        <p:txBody>
          <a:bodyPr/>
          <a:lstStyle/>
          <a:p>
            <a:r>
              <a:rPr lang="es-MX" dirty="0" smtClean="0">
                <a:solidFill>
                  <a:srgbClr val="FFFF00"/>
                </a:solidFill>
              </a:rPr>
              <a:t>2001</a:t>
            </a:r>
            <a:r>
              <a:rPr lang="es-MX" dirty="0" smtClean="0"/>
              <a:t> </a:t>
            </a:r>
            <a:endParaRPr lang="es-MX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7317" t="10129" r="28233" b="22342"/>
          <a:stretch/>
        </p:blipFill>
        <p:spPr>
          <a:xfrm>
            <a:off x="6463861" y="857146"/>
            <a:ext cx="4335518" cy="4939860"/>
          </a:xfrm>
          <a:prstGeom prst="rect">
            <a:avLst/>
          </a:prstGeom>
        </p:spPr>
      </p:pic>
      <p:sp>
        <p:nvSpPr>
          <p:cNvPr id="3" name="Marcador de texto 2"/>
          <p:cNvSpPr>
            <a:spLocks noGrp="1"/>
          </p:cNvSpPr>
          <p:nvPr>
            <p:ph type="body" sz="half" idx="2"/>
          </p:nvPr>
        </p:nvSpPr>
        <p:spPr>
          <a:xfrm>
            <a:off x="913795" y="1387366"/>
            <a:ext cx="4462245" cy="4409640"/>
          </a:xfrm>
        </p:spPr>
        <p:txBody>
          <a:bodyPr>
            <a:normAutofit/>
          </a:bodyPr>
          <a:lstStyle/>
          <a:p>
            <a:r>
              <a:rPr lang="es-MX" sz="2400" dirty="0" smtClean="0"/>
              <a:t>En el año 2001 se lanzo WIKIPEDIA y se convirtió en la primera enciclopedia hecha por y para internautas de manera colaborativa </a:t>
            </a:r>
            <a:endParaRPr lang="es-MX" sz="2400" dirty="0"/>
          </a:p>
        </p:txBody>
      </p:sp>
    </p:spTree>
    <p:extLst>
      <p:ext uri="{BB962C8B-B14F-4D97-AF65-F5344CB8AC3E}">
        <p14:creationId xmlns:p14="http://schemas.microsoft.com/office/powerpoint/2010/main" val="54471319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8506" y="-68318"/>
            <a:ext cx="2538853" cy="1156138"/>
          </a:xfrm>
        </p:spPr>
        <p:txBody>
          <a:bodyPr/>
          <a:lstStyle/>
          <a:p>
            <a:r>
              <a:rPr lang="es-MX" dirty="0" smtClean="0">
                <a:solidFill>
                  <a:srgbClr val="FFFF00"/>
                </a:solidFill>
              </a:rPr>
              <a:t>2003</a:t>
            </a:r>
            <a:endParaRPr lang="es-MX" dirty="0">
              <a:solidFill>
                <a:srgbClr val="FFFF00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6348" t="22413" r="27263" b="47702"/>
          <a:stretch/>
        </p:blipFill>
        <p:spPr>
          <a:xfrm>
            <a:off x="6621519" y="825337"/>
            <a:ext cx="4882522" cy="2674880"/>
          </a:xfrm>
          <a:prstGeom prst="rect">
            <a:avLst/>
          </a:prstGeom>
        </p:spPr>
      </p:pic>
      <p:sp>
        <p:nvSpPr>
          <p:cNvPr id="3" name="Marcador de texto 2"/>
          <p:cNvSpPr>
            <a:spLocks noGrp="1"/>
          </p:cNvSpPr>
          <p:nvPr>
            <p:ph type="body" sz="half" idx="2"/>
          </p:nvPr>
        </p:nvSpPr>
        <p:spPr>
          <a:xfrm>
            <a:off x="913795" y="1277007"/>
            <a:ext cx="3327129" cy="4519999"/>
          </a:xfrm>
        </p:spPr>
        <p:txBody>
          <a:bodyPr/>
          <a:lstStyle/>
          <a:p>
            <a:r>
              <a:rPr lang="es-MX" dirty="0" smtClean="0"/>
              <a:t>,</a:t>
            </a:r>
            <a:endParaRPr lang="es-MX" dirty="0"/>
          </a:p>
        </p:txBody>
      </p:sp>
      <p:sp>
        <p:nvSpPr>
          <p:cNvPr id="5" name="Rectángulo 4"/>
          <p:cNvSpPr/>
          <p:nvPr/>
        </p:nvSpPr>
        <p:spPr>
          <a:xfrm>
            <a:off x="391744" y="825337"/>
            <a:ext cx="5504559" cy="27116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dirty="0"/>
              <a:t>SKYPE es un </a:t>
            </a:r>
            <a:r>
              <a:rPr lang="es-MX" sz="2400" dirty="0" smtClean="0"/>
              <a:t>software </a:t>
            </a:r>
            <a:r>
              <a:rPr lang="es-MX" sz="2400" dirty="0"/>
              <a:t>que permite comunicaciones de texto , voz y video sobre el internet, diseñado por el </a:t>
            </a:r>
            <a:r>
              <a:rPr lang="es-MX" sz="2400" dirty="0" smtClean="0"/>
              <a:t>danés </a:t>
            </a:r>
            <a:r>
              <a:rPr lang="es-MX" sz="2400" dirty="0" err="1"/>
              <a:t>Janus</a:t>
            </a:r>
            <a:r>
              <a:rPr lang="es-MX" sz="2400" dirty="0"/>
              <a:t> </a:t>
            </a:r>
            <a:r>
              <a:rPr lang="es-MX" sz="2400" dirty="0" err="1"/>
              <a:t>Friis</a:t>
            </a:r>
            <a:r>
              <a:rPr lang="es-MX" sz="2400" dirty="0"/>
              <a:t>  sus </a:t>
            </a:r>
            <a:r>
              <a:rPr lang="es-MX" sz="2400" dirty="0" smtClean="0"/>
              <a:t>usuarios </a:t>
            </a:r>
            <a:r>
              <a:rPr lang="es-MX" sz="2400" dirty="0"/>
              <a:t>pueden hablar </a:t>
            </a:r>
            <a:r>
              <a:rPr lang="es-MX" sz="2400" dirty="0" smtClean="0"/>
              <a:t>entre </a:t>
            </a:r>
            <a:r>
              <a:rPr lang="es-MX" sz="2400" dirty="0"/>
              <a:t>ellos </a:t>
            </a:r>
            <a:r>
              <a:rPr lang="es-MX" sz="2400" dirty="0" smtClean="0"/>
              <a:t>gratuitamente </a:t>
            </a:r>
            <a:endParaRPr lang="es-MX" sz="2400" dirty="0"/>
          </a:p>
        </p:txBody>
      </p:sp>
      <p:sp>
        <p:nvSpPr>
          <p:cNvPr id="6" name="Rectángulo 5"/>
          <p:cNvSpPr/>
          <p:nvPr/>
        </p:nvSpPr>
        <p:spPr>
          <a:xfrm>
            <a:off x="423275" y="3694661"/>
            <a:ext cx="5504559" cy="27116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dirty="0" smtClean="0"/>
              <a:t>Es un servicio de red social propiedad de SPECIFIC MEDIA LLC y estrella de pop Justin </a:t>
            </a:r>
            <a:r>
              <a:rPr lang="es-MX" sz="2400" dirty="0" err="1" smtClean="0"/>
              <a:t>Timberlake</a:t>
            </a:r>
            <a:r>
              <a:rPr lang="es-MX" sz="2400" dirty="0" smtClean="0"/>
              <a:t> </a:t>
            </a:r>
            <a:r>
              <a:rPr lang="es-MX" sz="2400" dirty="0" err="1" smtClean="0"/>
              <a:t>My</a:t>
            </a:r>
            <a:r>
              <a:rPr lang="es-MX" sz="2400" dirty="0" smtClean="0"/>
              <a:t> </a:t>
            </a:r>
            <a:r>
              <a:rPr lang="es-MX" sz="2400" dirty="0" err="1" smtClean="0"/>
              <a:t>espace</a:t>
            </a:r>
            <a:r>
              <a:rPr lang="es-MX" sz="2400" dirty="0" smtClean="0"/>
              <a:t> fue lanzado en agosto 2003 y su base se encuentra en california </a:t>
            </a:r>
            <a:endParaRPr lang="es-MX" sz="2400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3"/>
          <a:srcRect l="26597" t="29202" r="26348" b="29584"/>
          <a:stretch/>
        </p:blipFill>
        <p:spPr>
          <a:xfrm>
            <a:off x="6621519" y="3537006"/>
            <a:ext cx="4907672" cy="3014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24834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Damasco</Template>
  <TotalTime>489</TotalTime>
  <Words>1334</Words>
  <Application>Microsoft Office PowerPoint</Application>
  <PresentationFormat>Panorámica</PresentationFormat>
  <Paragraphs>86</Paragraphs>
  <Slides>23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23</vt:i4>
      </vt:variant>
    </vt:vector>
  </HeadingPairs>
  <TitlesOfParts>
    <vt:vector size="27" baseType="lpstr">
      <vt:lpstr>Arial</vt:lpstr>
      <vt:lpstr>Bookman Old Style</vt:lpstr>
      <vt:lpstr>Rockwell</vt:lpstr>
      <vt:lpstr>Damask</vt:lpstr>
      <vt:lpstr> internet </vt:lpstr>
      <vt:lpstr>Inicio del internet-1969</vt:lpstr>
      <vt:lpstr>Presentación de PowerPoint</vt:lpstr>
      <vt:lpstr>Internet en 1985 y 1990</vt:lpstr>
      <vt:lpstr>-</vt:lpstr>
      <vt:lpstr>Internet en 1993, 2000 y 2001</vt:lpstr>
      <vt:lpstr>2000</vt:lpstr>
      <vt:lpstr>2001 </vt:lpstr>
      <vt:lpstr>2003</vt:lpstr>
      <vt:lpstr>2004</vt:lpstr>
      <vt:lpstr>.</vt:lpstr>
      <vt:lpstr>.</vt:lpstr>
      <vt:lpstr>2005</vt:lpstr>
      <vt:lpstr>2006</vt:lpstr>
      <vt:lpstr>.</vt:lpstr>
      <vt:lpstr>.</vt:lpstr>
      <vt:lpstr>2007</vt:lpstr>
      <vt:lpstr>Presentación de PowerPoint</vt:lpstr>
      <vt:lpstr>Presentación de PowerPoint</vt:lpstr>
      <vt:lpstr>Presentación de PowerPoint</vt:lpstr>
      <vt:lpstr>Datos curios </vt:lpstr>
      <vt:lpstr>.</vt:lpstr>
      <vt:lpstr>Países sin internet 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internet</dc:title>
  <dc:creator>Usuario de Windows</dc:creator>
  <cp:lastModifiedBy>user</cp:lastModifiedBy>
  <cp:revision>16</cp:revision>
  <dcterms:created xsi:type="dcterms:W3CDTF">2019-04-07T18:43:10Z</dcterms:created>
  <dcterms:modified xsi:type="dcterms:W3CDTF">2019-04-08T02:58:03Z</dcterms:modified>
</cp:coreProperties>
</file>